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6" r:id="rId3"/>
    <p:sldId id="260" r:id="rId4"/>
    <p:sldId id="323" r:id="rId5"/>
    <p:sldId id="324" r:id="rId6"/>
    <p:sldId id="271" r:id="rId7"/>
    <p:sldId id="262" r:id="rId8"/>
    <p:sldId id="274" r:id="rId9"/>
    <p:sldId id="299" r:id="rId10"/>
    <p:sldId id="330" r:id="rId11"/>
    <p:sldId id="276" r:id="rId12"/>
    <p:sldId id="294" r:id="rId13"/>
    <p:sldId id="277" r:id="rId14"/>
    <p:sldId id="280" r:id="rId15"/>
    <p:sldId id="327" r:id="rId16"/>
    <p:sldId id="329" r:id="rId17"/>
    <p:sldId id="278" r:id="rId18"/>
    <p:sldId id="293" r:id="rId19"/>
    <p:sldId id="312" r:id="rId20"/>
    <p:sldId id="313" r:id="rId21"/>
    <p:sldId id="314" r:id="rId22"/>
    <p:sldId id="304" r:id="rId23"/>
    <p:sldId id="321" r:id="rId24"/>
    <p:sldId id="326" r:id="rId25"/>
    <p:sldId id="264" r:id="rId26"/>
    <p:sldId id="275" r:id="rId27"/>
    <p:sldId id="266" r:id="rId28"/>
    <p:sldId id="336" r:id="rId29"/>
    <p:sldId id="333" r:id="rId30"/>
    <p:sldId id="281" r:id="rId31"/>
    <p:sldId id="316" r:id="rId32"/>
    <p:sldId id="334" r:id="rId33"/>
    <p:sldId id="308" r:id="rId34"/>
    <p:sldId id="319" r:id="rId35"/>
    <p:sldId id="309" r:id="rId36"/>
    <p:sldId id="310" r:id="rId37"/>
    <p:sldId id="311" r:id="rId38"/>
    <p:sldId id="320" r:id="rId39"/>
    <p:sldId id="267" r:id="rId40"/>
    <p:sldId id="297" r:id="rId41"/>
    <p:sldId id="289" r:id="rId42"/>
    <p:sldId id="296" r:id="rId43"/>
    <p:sldId id="268" r:id="rId44"/>
    <p:sldId id="332" r:id="rId45"/>
    <p:sldId id="335" r:id="rId46"/>
    <p:sldId id="331" r:id="rId47"/>
    <p:sldId id="298" r:id="rId48"/>
    <p:sldId id="290" r:id="rId49"/>
  </p:sldIdLst>
  <p:sldSz cx="12192000" cy="6858000"/>
  <p:notesSz cx="6858000" cy="9144000"/>
  <p:custDataLst>
    <p:tags r:id="rId51"/>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323"/>
            <p14:sldId id="324"/>
            <p14:sldId id="271"/>
            <p14:sldId id="262"/>
            <p14:sldId id="274"/>
            <p14:sldId id="299"/>
            <p14:sldId id="330"/>
            <p14:sldId id="276"/>
            <p14:sldId id="294"/>
            <p14:sldId id="277"/>
            <p14:sldId id="280"/>
            <p14:sldId id="327"/>
            <p14:sldId id="329"/>
            <p14:sldId id="278"/>
            <p14:sldId id="293"/>
            <p14:sldId id="312"/>
            <p14:sldId id="313"/>
            <p14:sldId id="314"/>
            <p14:sldId id="304"/>
            <p14:sldId id="321"/>
            <p14:sldId id="326"/>
            <p14:sldId id="264"/>
            <p14:sldId id="275"/>
            <p14:sldId id="266"/>
            <p14:sldId id="336"/>
            <p14:sldId id="333"/>
            <p14:sldId id="281"/>
            <p14:sldId id="316"/>
            <p14:sldId id="334"/>
            <p14:sldId id="308"/>
            <p14:sldId id="319"/>
            <p14:sldId id="309"/>
            <p14:sldId id="310"/>
            <p14:sldId id="311"/>
            <p14:sldId id="320"/>
            <p14:sldId id="267"/>
            <p14:sldId id="297"/>
            <p14:sldId id="289"/>
            <p14:sldId id="296"/>
            <p14:sldId id="268"/>
            <p14:sldId id="332"/>
            <p14:sldId id="335"/>
            <p14:sldId id="331"/>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E1E1E"/>
    <a:srgbClr val="000000"/>
    <a:srgbClr val="2D6DA9"/>
    <a:srgbClr val="9D1EAD"/>
    <a:srgbClr val="F5F5F5"/>
    <a:srgbClr val="FAEEE2"/>
    <a:srgbClr val="E2EBF5"/>
    <a:srgbClr val="B4543E"/>
    <a:srgbClr val="F3E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82589" autoAdjust="0"/>
  </p:normalViewPr>
  <p:slideViewPr>
    <p:cSldViewPr snapToGrid="0">
      <p:cViewPr>
        <p:scale>
          <a:sx n="70" d="100"/>
          <a:sy n="70" d="100"/>
        </p:scale>
        <p:origin x="768" y="221"/>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再來，我們依據架構進行了線稿（</a:t>
            </a:r>
            <a:r>
              <a:rPr lang="en-US" altLang="zh-TW" dirty="0"/>
              <a:t>wireframe</a:t>
            </a:r>
            <a:r>
              <a:rPr lang="zh-TW" altLang="en-US" dirty="0"/>
              <a:t>）的繪製，這是一種構想我們的網站及頁面所需元素的排列和互動關係的呈現的方式。</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這是一種呈現我們的網站的版面和元件，以及它們之間的排列和互動關係</a:t>
            </a:r>
            <a:endParaRPr lang="en-US" altLang="zh-TW" dirty="0"/>
          </a:p>
          <a:p>
            <a:endParaRPr lang="en-US" altLang="zh-TW" dirty="0"/>
          </a:p>
          <a:p>
            <a:pPr marL="0" indent="0">
              <a:lnSpc>
                <a:spcPct val="150000"/>
              </a:lnSpc>
              <a:buNone/>
            </a:pPr>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r>
              <a:rPr lang="zh-TW" altLang="en-US" sz="1200" dirty="0"/>
              <a:t>童趣元素</a:t>
            </a:r>
            <a:r>
              <a:rPr lang="en-US" altLang="zh-TW" sz="1200" dirty="0"/>
              <a:t> - </a:t>
            </a:r>
            <a:r>
              <a:rPr lang="zh-TW" altLang="en-US" sz="1200" dirty="0"/>
              <a:t>把童趣元素融入網站設計中，突顯慈善事業的善意和關懷，讓人耳目一新。</a:t>
            </a:r>
          </a:p>
          <a:p>
            <a:pPr marL="0" indent="0">
              <a:lnSpc>
                <a:spcPct val="150000"/>
              </a:lnSpc>
              <a:buNone/>
            </a:pPr>
            <a:r>
              <a:rPr lang="zh-TW" altLang="en-US" sz="1200" dirty="0"/>
              <a:t>創意設計 </a:t>
            </a:r>
            <a:r>
              <a:rPr lang="en-US" altLang="zh-TW" sz="1200" dirty="0"/>
              <a:t>- </a:t>
            </a:r>
            <a:r>
              <a:rPr lang="zh-TW" altLang="en-US" sz="1200" dirty="0"/>
              <a:t>結合現有的優秀募資平台，網站的</a:t>
            </a:r>
            <a:r>
              <a:rPr lang="en-US" altLang="zh-TW" sz="1200" dirty="0"/>
              <a:t>UI</a:t>
            </a:r>
            <a:r>
              <a:rPr lang="zh-TW" altLang="en-US" sz="1200" dirty="0"/>
              <a:t>設計風格注重簡潔與大氣，具有更高的品質表現。</a:t>
            </a:r>
            <a:endParaRPr lang="en-US" altLang="zh-TW" sz="1200" dirty="0"/>
          </a:p>
          <a:p>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根據我們的要求，設計師設計出了我們網站的主要頁面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Wireframe </a:t>
            </a:r>
            <a:r>
              <a:rPr lang="zh-TW" altLang="en-US" dirty="0"/>
              <a:t>與設計稿的首頁做對比</a:t>
            </a:r>
            <a:br>
              <a:rPr lang="en-US" altLang="zh-TW" dirty="0"/>
            </a:br>
            <a:r>
              <a:rPr lang="zh-TW" altLang="en-US" dirty="0"/>
              <a:t>做設計呈現、風格成數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350995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a:t>
            </a:r>
            <a:r>
              <a:rPr lang="en-US" altLang="zh-TW" dirty="0"/>
              <a:t>(?)</a:t>
            </a:r>
            <a:r>
              <a:rPr lang="zh-TW" altLang="en-US" dirty="0"/>
              <a:t>，並且針對這些故事來規劃前端與後端溝通時所需的 </a:t>
            </a:r>
            <a:r>
              <a:rPr lang="en-US" altLang="zh-TW" dirty="0" err="1"/>
              <a:t>api</a:t>
            </a:r>
            <a:r>
              <a:rPr lang="en-US" altLang="zh-TW" dirty="0"/>
              <a:t> </a:t>
            </a:r>
            <a:r>
              <a:rPr lang="zh-TW" altLang="en-US" dirty="0"/>
              <a:t>，</a:t>
            </a:r>
            <a:br>
              <a:rPr lang="en-US" altLang="zh-TW" dirty="0"/>
            </a:br>
            <a:r>
              <a:rPr lang="en-US" altLang="zh-TW" dirty="0"/>
              <a:t>Api </a:t>
            </a:r>
            <a:r>
              <a:rPr lang="zh-TW" altLang="en-US" dirty="0"/>
              <a:t>高達 </a:t>
            </a:r>
            <a:r>
              <a:rPr lang="en-US" altLang="zh-TW" dirty="0"/>
              <a:t>50</a:t>
            </a:r>
            <a:r>
              <a:rPr lang="zh-TW" altLang="en-US" dirty="0"/>
              <a:t> 支，涵蓋使用者、募資專案、提案方、贊助方</a:t>
            </a:r>
            <a:r>
              <a:rPr lang="en-US" altLang="zh-TW" dirty="0"/>
              <a:t>…</a:t>
            </a:r>
            <a:r>
              <a:rPr lang="zh-TW" altLang="en-US" dirty="0"/>
              <a:t>的增改刪查</a:t>
            </a:r>
            <a:br>
              <a:rPr lang="en-US" altLang="zh-TW" dirty="0"/>
            </a:b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接著，依據網站架構及</a:t>
            </a:r>
            <a:r>
              <a:rPr lang="en-US" altLang="zh-TW" dirty="0" err="1"/>
              <a:t>api</a:t>
            </a:r>
            <a:r>
              <a:rPr lang="zh-TW" altLang="en-US" dirty="0"/>
              <a:t>規格規劃出所需要的資料庫格式，及各資料庫的關聯 </a:t>
            </a:r>
            <a:r>
              <a:rPr lang="en-US" altLang="zh-TW" dirty="0"/>
              <a:t>(</a:t>
            </a:r>
            <a:r>
              <a:rPr lang="zh-TW" altLang="en-US" dirty="0"/>
              <a:t>恩怨情仇</a:t>
            </a:r>
            <a:r>
              <a:rPr lang="en-US" altLang="zh-TW"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可以簡化成像這樣一張關係圖，像是 </a:t>
            </a:r>
            <a:r>
              <a:rPr lang="en-US" altLang="zh-TW" dirty="0"/>
              <a:t>user </a:t>
            </a:r>
            <a:r>
              <a:rPr lang="zh-TW" altLang="en-US" dirty="0"/>
              <a:t>的</a:t>
            </a:r>
            <a:r>
              <a:rPr lang="en-US" altLang="zh-TW" dirty="0"/>
              <a:t>…</a:t>
            </a:r>
            <a:br>
              <a:rPr lang="en-US" altLang="zh-TW" dirty="0"/>
            </a:br>
            <a:r>
              <a:rPr lang="zh-TW" altLang="en-US" dirty="0"/>
              <a:t>著重講有標文字的部分</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結合現有的優秀募資平台，參考加歸類後，規劃出我們平台的前端路由</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351501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25</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26</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首次相見歡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認識彼此，決定了未來三個多月燃燒生命的專題題目：募資網站！</a:t>
            </a:r>
            <a:br>
              <a:rPr lang="en-US" altLang="zh-TW" dirty="0"/>
            </a:br>
            <a:br>
              <a:rPr lang="en-US" altLang="zh-TW" dirty="0"/>
            </a:br>
            <a:r>
              <a:rPr lang="zh-TW" altLang="en-US" sz="1200" dirty="0"/>
              <a:t>緣起</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因為組員們都對募資網站感興趣，加上平時也或多或少有贊助的經驗，因此選擇募資網站作為我們的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市場研究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觀察到目前市場上的募資網站，大部分都是屬於物品、線上活動的募資，較少是線下活動、實體這類的募資項目。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團隊討論</a:t>
            </a:r>
            <a:r>
              <a:rPr lang="zh-TW" altLang="en-US" sz="1200" b="1" dirty="0">
                <a:solidFill>
                  <a:schemeClr val="tx1"/>
                </a:solidFill>
              </a:rPr>
              <a:t>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因此為了提供這類型的募資項目一個募資管道，在我們團隊幾經討論後，訂下第一階段的募資類別：校園、公益、市集</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pPr marL="0" indent="0">
              <a:buNone/>
            </a:pP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以及整體網站的設計系統，包含主色、字型及網頁元件</a:t>
            </a:r>
            <a:r>
              <a:rPr lang="en-US" altLang="zh-TW" dirty="0"/>
              <a:t>…</a:t>
            </a:r>
            <a:r>
              <a:rPr lang="zh-TW" altLang="en-US" dirty="0"/>
              <a:t>等，在與設計師溝通的過程中，也有學到蠻多的，這個在後面的章節會跟大家分享</a:t>
            </a:r>
            <a:br>
              <a:rPr lang="en-US" altLang="zh-TW" dirty="0"/>
            </a:br>
            <a:br>
              <a:rPr lang="en-US" altLang="zh-TW" dirty="0"/>
            </a:br>
            <a:r>
              <a:rPr lang="zh-TW" altLang="en-US" dirty="0"/>
              <a:t>以及相關網頁中會使用到的元件的設計</a:t>
            </a:r>
            <a:br>
              <a:rPr lang="en-US" altLang="zh-TW" dirty="0"/>
            </a:br>
            <a:r>
              <a:rPr lang="zh-TW" altLang="en-US" dirty="0"/>
              <a:t>有關設計系統的部分，其實在與設計師溝通的過程中，也有學到蠻多的，這個在後面的章節會跟大家分享</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設計、前端開發、後端開發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1872284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34</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40</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br>
              <a:rPr lang="en-US" altLang="zh-TW" b="0" i="0" dirty="0">
                <a:solidFill>
                  <a:srgbClr val="333333"/>
                </a:solidFill>
                <a:effectLst/>
                <a:latin typeface="-apple-system"/>
              </a:rPr>
            </a:br>
            <a:br>
              <a:rPr lang="en-US" altLang="zh-TW" b="0" i="0" dirty="0">
                <a:solidFill>
                  <a:srgbClr val="333333"/>
                </a:solidFill>
                <a:effectLst/>
                <a:latin typeface="-apple-system"/>
              </a:rPr>
            </a:br>
            <a:r>
              <a:rPr lang="zh-TW" altLang="en-US" dirty="0"/>
              <a:t>從這次的網站設計中，我們深刻地感受到網站設計的多方面性，設計師的想像力、架構師的前後端技術、營運的商業思考等各方面的技能都需要通盤的考慮，才能使網站設計更加出色。</a:t>
            </a:r>
            <a:endParaRPr lang="en-US" altLang="zh-TW" dirty="0"/>
          </a:p>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endParaRPr lang="en-US" altLang="zh-TW" b="0" i="0" dirty="0">
              <a:solidFill>
                <a:srgbClr val="333333"/>
              </a:solidFill>
              <a:effectLst/>
              <a:latin typeface="-apple-system"/>
            </a:endParaRPr>
          </a:p>
          <a:p>
            <a:pPr algn="l"/>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46</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ChatGPT </a:t>
            </a:r>
            <a:r>
              <a:rPr lang="zh-TW" altLang="en-US" sz="1200" dirty="0"/>
              <a:t>在後期扮演了重要的角色，包括假資料的建置、所有疑難雜症的回覆</a:t>
            </a:r>
            <a:br>
              <a:rPr lang="en-US" altLang="zh-TW" sz="1200" dirty="0"/>
            </a:br>
            <a:br>
              <a:rPr lang="en-US" altLang="zh-TW" sz="1200" dirty="0"/>
            </a:br>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86057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其實整體時程蠻短的，從 </a:t>
            </a:r>
            <a:r>
              <a:rPr lang="en-US" altLang="zh-TW" dirty="0"/>
              <a:t>00/00 </a:t>
            </a:r>
            <a:r>
              <a:rPr lang="zh-TW" altLang="en-US" dirty="0"/>
              <a:t>到 </a:t>
            </a:r>
            <a:r>
              <a:rPr lang="en-US" altLang="zh-TW" dirty="0"/>
              <a:t>00/00 </a:t>
            </a:r>
            <a:r>
              <a:rPr lang="zh-TW" altLang="en-US" dirty="0"/>
              <a:t>，中間還包含規劃，及扣除上班的時間</a:t>
            </a:r>
            <a:br>
              <a:rPr lang="en-US" altLang="zh-TW" dirty="0"/>
            </a:br>
            <a:r>
              <a:rPr lang="zh-TW" altLang="en-US" dirty="0"/>
              <a:t>從發想，規劃到設計</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除了小組討論</a:t>
            </a:r>
            <a:br>
              <a:rPr lang="en-US" altLang="zh-TW" dirty="0"/>
            </a:br>
            <a:r>
              <a:rPr lang="zh-TW" altLang="en-US" dirty="0"/>
              <a:t>期間還不時有技術分享會</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1351553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在我們開始建置我們的募資網站之前，我們先進行了一系列的規劃和設計的工作，以確保我們的網站能夠符合使用者的需求和期望。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然後，我們進行了使用者故事的撰寫，也就是用一種簡單而具體的方式來描述使用者在使用我們的網站時，會有哪些動機、行為和結果。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接著，我們進行了網站架構的設計，也就是要決定我們的網站有哪些主要的頁面和導覽，以及它們之間的關係和流程。</a:t>
            </a:r>
            <a:br>
              <a:rPr lang="en-US" altLang="zh-TW" dirty="0"/>
            </a:br>
            <a:r>
              <a:rPr lang="zh-TW" altLang="en-US" dirty="0"/>
              <a:t>從使用者故事中，我們歸納總結出我們平台的架構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70733" y="584200"/>
            <a:ext cx="1028700" cy="552450"/>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2023/6/30</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8" r:id="rId3"/>
    <p:sldLayoutId id="2147483676" r:id="rId4"/>
    <p:sldLayoutId id="2147483664" r:id="rId5"/>
    <p:sldLayoutId id="2147483677" r:id="rId6"/>
    <p:sldLayoutId id="2147483672" r:id="rId7"/>
    <p:sldLayoutId id="2147483675" r:id="rId8"/>
    <p:sldLayoutId id="2147483673" r:id="rId9"/>
    <p:sldLayoutId id="2147483674" r:id="rId10"/>
    <p:sldLayoutId id="2147483661"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
        <p:nvSpPr>
          <p:cNvPr id="3" name="文字方塊 2">
            <a:extLst>
              <a:ext uri="{FF2B5EF4-FFF2-40B4-BE49-F238E27FC236}">
                <a16:creationId xmlns:a16="http://schemas.microsoft.com/office/drawing/2014/main" id="{51F28E69-BEAF-B5B6-C598-DF6C98E64406}"/>
              </a:ext>
            </a:extLst>
          </p:cNvPr>
          <p:cNvSpPr txBox="1"/>
          <p:nvPr/>
        </p:nvSpPr>
        <p:spPr>
          <a:xfrm>
            <a:off x="10959353" y="230188"/>
            <a:ext cx="1502334" cy="369332"/>
          </a:xfrm>
          <a:prstGeom prst="rect">
            <a:avLst/>
          </a:prstGeom>
          <a:solidFill>
            <a:srgbClr val="FAEEE2"/>
          </a:solidFill>
        </p:spPr>
        <p:txBody>
          <a:bodyPr wrap="none" rtlCol="0">
            <a:spAutoFit/>
          </a:bodyPr>
          <a:lstStyle/>
          <a:p>
            <a:r>
              <a:rPr lang="en-US" altLang="zh-TW" dirty="0"/>
              <a:t>1/3 </a:t>
            </a:r>
            <a:r>
              <a:rPr lang="zh-TW" altLang="en-US" dirty="0"/>
              <a:t>講的時間</a:t>
            </a:r>
          </a:p>
        </p:txBody>
      </p:sp>
    </p:spTree>
    <p:extLst>
      <p:ext uri="{BB962C8B-B14F-4D97-AF65-F5344CB8AC3E}">
        <p14:creationId xmlns:p14="http://schemas.microsoft.com/office/powerpoint/2010/main" val="134573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a:xfrm>
            <a:off x="9222658" y="1828645"/>
            <a:ext cx="1639529" cy="4351338"/>
          </a:xfrm>
        </p:spPr>
        <p:txBody>
          <a:bodyPr/>
          <a:lstStyle/>
          <a:p>
            <a:pPr marL="0" indent="0">
              <a:buNone/>
            </a:pPr>
            <a:r>
              <a:rPr lang="zh-TW" altLang="en-US" dirty="0"/>
              <a:t>設計元素</a:t>
            </a:r>
            <a:endParaRPr lang="en-US" altLang="zh-TW" dirty="0"/>
          </a:p>
          <a:p>
            <a:r>
              <a:rPr lang="zh-TW" altLang="en-US" dirty="0"/>
              <a:t>童趣風</a:t>
            </a:r>
            <a:endParaRPr lang="en-US" altLang="zh-TW" dirty="0"/>
          </a:p>
          <a:p>
            <a:r>
              <a:rPr lang="zh-TW" altLang="en-US" dirty="0"/>
              <a:t>暖色系</a:t>
            </a:r>
            <a:endParaRPr lang="en-US" altLang="zh-TW" dirty="0"/>
          </a:p>
          <a:p>
            <a:r>
              <a:rPr lang="zh-TW" altLang="en-US" dirty="0"/>
              <a:t>亮色系</a:t>
            </a:r>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956"/>
          <a:stretch/>
        </p:blipFill>
        <p:spPr bwMode="auto">
          <a:xfrm>
            <a:off x="1059373" y="1831820"/>
            <a:ext cx="7606869"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rgbClr val="1E1E1E"/>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rgbClr val="1E1E1E"/>
              </a:solidFill>
            </a:endParaRPr>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en-US" altLang="zh-TW" dirty="0"/>
              <a:t>Wireframe </a:t>
            </a:r>
            <a:r>
              <a:rPr lang="zh-TW" altLang="en-US" dirty="0"/>
              <a:t>與 設計稿</a:t>
            </a:r>
          </a:p>
        </p:txBody>
      </p:sp>
      <p:pic>
        <p:nvPicPr>
          <p:cNvPr id="13" name="內容版面配置區 9" descr="一張含有 文字, 螢幕擷取畫面, 設計 的圖片&#10;&#10;自動產生的描述">
            <a:extLst>
              <a:ext uri="{FF2B5EF4-FFF2-40B4-BE49-F238E27FC236}">
                <a16:creationId xmlns:a16="http://schemas.microsoft.com/office/drawing/2014/main" id="{F50AB55C-0222-951B-D7B6-389659134837}"/>
              </a:ext>
            </a:extLst>
          </p:cNvPr>
          <p:cNvPicPr>
            <a:picLocks noChangeAspect="1"/>
          </p:cNvPicPr>
          <p:nvPr/>
        </p:nvPicPr>
        <p:blipFill rotWithShape="1">
          <a:blip r:embed="rId3">
            <a:extLst>
              <a:ext uri="{28A0092B-C50C-407E-A947-70E740481C1C}">
                <a14:useLocalDpi xmlns:a14="http://schemas.microsoft.com/office/drawing/2010/main" val="0"/>
              </a:ext>
            </a:extLst>
          </a:blip>
          <a:srcRect l="23858" t="47483" r="23465"/>
          <a:stretch/>
        </p:blipFill>
        <p:spPr>
          <a:xfrm>
            <a:off x="8828287" y="1995086"/>
            <a:ext cx="2911896" cy="4453185"/>
          </a:xfrm>
          <a:prstGeom prst="rect">
            <a:avLst/>
          </a:prstGeom>
        </p:spPr>
      </p:pic>
      <p:pic>
        <p:nvPicPr>
          <p:cNvPr id="14" name="內容版面配置區 11" descr="一張含有 文字, 螢幕擷取畫面, 字型, 信 的圖片&#10;&#10;自動產生的描述">
            <a:extLst>
              <a:ext uri="{FF2B5EF4-FFF2-40B4-BE49-F238E27FC236}">
                <a16:creationId xmlns:a16="http://schemas.microsoft.com/office/drawing/2014/main" id="{336D616E-1487-71E7-737A-C7D8B0E43329}"/>
              </a:ext>
            </a:extLst>
          </p:cNvPr>
          <p:cNvPicPr>
            <a:picLocks noChangeAspect="1"/>
          </p:cNvPicPr>
          <p:nvPr/>
        </p:nvPicPr>
        <p:blipFill rotWithShape="1">
          <a:blip r:embed="rId4">
            <a:extLst>
              <a:ext uri="{28A0092B-C50C-407E-A947-70E740481C1C}">
                <a14:useLocalDpi xmlns:a14="http://schemas.microsoft.com/office/drawing/2010/main" val="0"/>
              </a:ext>
            </a:extLst>
          </a:blip>
          <a:srcRect t="47483"/>
          <a:stretch/>
        </p:blipFill>
        <p:spPr>
          <a:xfrm>
            <a:off x="3092641" y="1995084"/>
            <a:ext cx="2492070" cy="4453187"/>
          </a:xfrm>
          <a:prstGeom prst="rect">
            <a:avLst/>
          </a:prstGeom>
        </p:spPr>
      </p:pic>
      <p:pic>
        <p:nvPicPr>
          <p:cNvPr id="10" name="內容版面配置區 9" descr="一張含有 文字, 螢幕擷取畫面, 設計 的圖片&#10;&#10;自動產生的描述">
            <a:extLst>
              <a:ext uri="{FF2B5EF4-FFF2-40B4-BE49-F238E27FC236}">
                <a16:creationId xmlns:a16="http://schemas.microsoft.com/office/drawing/2014/main" id="{B3145D93-9466-3DC2-11FD-6F0AF57B24E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858" r="23465" b="52517"/>
          <a:stretch/>
        </p:blipFill>
        <p:spPr>
          <a:xfrm>
            <a:off x="5884363" y="1998062"/>
            <a:ext cx="2911896" cy="4026344"/>
          </a:xfrm>
        </p:spPr>
      </p:pic>
      <p:pic>
        <p:nvPicPr>
          <p:cNvPr id="12" name="內容版面配置區 11" descr="一張含有 文字, 螢幕擷取畫面, 字型, 信 的圖片&#10;&#10;自動產生的描述">
            <a:extLst>
              <a:ext uri="{FF2B5EF4-FFF2-40B4-BE49-F238E27FC236}">
                <a16:creationId xmlns:a16="http://schemas.microsoft.com/office/drawing/2014/main" id="{44D4BE83-30D7-ABD1-AD5A-2446F1BF39C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b="52517"/>
          <a:stretch/>
        </p:blipFill>
        <p:spPr>
          <a:xfrm>
            <a:off x="530533" y="1803548"/>
            <a:ext cx="2492070" cy="4026343"/>
          </a:xfrm>
        </p:spPr>
      </p:pic>
    </p:spTree>
    <p:extLst>
      <p:ext uri="{BB962C8B-B14F-4D97-AF65-F5344CB8AC3E}">
        <p14:creationId xmlns:p14="http://schemas.microsoft.com/office/powerpoint/2010/main" val="813679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7030064" y="1"/>
            <a:ext cx="5161935"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2418331" y="253385"/>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
        <p:nvSpPr>
          <p:cNvPr id="3" name="文字方塊 2">
            <a:extLst>
              <a:ext uri="{FF2B5EF4-FFF2-40B4-BE49-F238E27FC236}">
                <a16:creationId xmlns:a16="http://schemas.microsoft.com/office/drawing/2014/main" id="{CFCBF371-0D68-2168-661B-9C5372273244}"/>
              </a:ext>
            </a:extLst>
          </p:cNvPr>
          <p:cNvSpPr txBox="1"/>
          <p:nvPr/>
        </p:nvSpPr>
        <p:spPr>
          <a:xfrm>
            <a:off x="12418331" y="1140396"/>
            <a:ext cx="1569660" cy="923330"/>
          </a:xfrm>
          <a:prstGeom prst="rect">
            <a:avLst/>
          </a:prstGeom>
          <a:solidFill>
            <a:srgbClr val="FAEEE2"/>
          </a:solidFill>
        </p:spPr>
        <p:txBody>
          <a:bodyPr wrap="none" rtlCol="0">
            <a:spAutoFit/>
          </a:bodyPr>
          <a:lstStyle/>
          <a:p>
            <a:r>
              <a:rPr lang="zh-TW" altLang="en-US" dirty="0"/>
              <a:t>磅礡氣勢</a:t>
            </a:r>
            <a:endParaRPr lang="en-US" altLang="zh-TW" dirty="0"/>
          </a:p>
          <a:p>
            <a:endParaRPr lang="en-US" altLang="zh-TW" dirty="0"/>
          </a:p>
          <a:p>
            <a:r>
              <a:rPr lang="zh-TW" altLang="en-US" dirty="0"/>
              <a:t>細節減少描述</a:t>
            </a:r>
          </a:p>
        </p:txBody>
      </p:sp>
      <p:grpSp>
        <p:nvGrpSpPr>
          <p:cNvPr id="32" name="群組 31">
            <a:extLst>
              <a:ext uri="{FF2B5EF4-FFF2-40B4-BE49-F238E27FC236}">
                <a16:creationId xmlns:a16="http://schemas.microsoft.com/office/drawing/2014/main" id="{7CD93B14-A332-4A18-73FB-E589B6AE253E}"/>
              </a:ext>
            </a:extLst>
          </p:cNvPr>
          <p:cNvGrpSpPr/>
          <p:nvPr/>
        </p:nvGrpSpPr>
        <p:grpSpPr>
          <a:xfrm>
            <a:off x="0" y="718457"/>
            <a:ext cx="12192001" cy="6333588"/>
            <a:chOff x="0" y="718457"/>
            <a:chExt cx="12192001" cy="6333588"/>
          </a:xfrm>
        </p:grpSpPr>
        <p:sp>
          <p:nvSpPr>
            <p:cNvPr id="4" name="矩形 3">
              <a:extLst>
                <a:ext uri="{FF2B5EF4-FFF2-40B4-BE49-F238E27FC236}">
                  <a16:creationId xmlns:a16="http://schemas.microsoft.com/office/drawing/2014/main" id="{8DD545A1-24CB-BF33-2D7B-3C0FC2913DED}"/>
                </a:ext>
              </a:extLst>
            </p:cNvPr>
            <p:cNvSpPr/>
            <p:nvPr/>
          </p:nvSpPr>
          <p:spPr>
            <a:xfrm>
              <a:off x="0" y="718457"/>
              <a:ext cx="12192001" cy="6333588"/>
            </a:xfrm>
            <a:prstGeom prst="rect">
              <a:avLst/>
            </a:prstGeom>
            <a:solidFill>
              <a:srgbClr val="FFFFFF">
                <a:alpha val="8117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1" name="群組 30">
              <a:extLst>
                <a:ext uri="{FF2B5EF4-FFF2-40B4-BE49-F238E27FC236}">
                  <a16:creationId xmlns:a16="http://schemas.microsoft.com/office/drawing/2014/main" id="{34668900-9286-DDAA-0BE1-6C2BBE298F1A}"/>
                </a:ext>
              </a:extLst>
            </p:cNvPr>
            <p:cNvGrpSpPr/>
            <p:nvPr/>
          </p:nvGrpSpPr>
          <p:grpSpPr>
            <a:xfrm>
              <a:off x="1065091" y="1870036"/>
              <a:ext cx="10405892" cy="4086174"/>
              <a:chOff x="1065091" y="1870036"/>
              <a:chExt cx="10405892" cy="4086174"/>
            </a:xfrm>
          </p:grpSpPr>
          <p:sp>
            <p:nvSpPr>
              <p:cNvPr id="7" name="矩形: 圓角 6">
                <a:extLst>
                  <a:ext uri="{FF2B5EF4-FFF2-40B4-BE49-F238E27FC236}">
                    <a16:creationId xmlns:a16="http://schemas.microsoft.com/office/drawing/2014/main" id="{11E22AF4-2806-60D7-3BAD-6F326D5C7FC2}"/>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8" name="矩形: 圓角 7">
                <a:extLst>
                  <a:ext uri="{FF2B5EF4-FFF2-40B4-BE49-F238E27FC236}">
                    <a16:creationId xmlns:a16="http://schemas.microsoft.com/office/drawing/2014/main" id="{EECEDFAD-FE8C-95BD-92B4-3AE8F78B49A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9" name="矩形: 圓角 8">
                <a:extLst>
                  <a:ext uri="{FF2B5EF4-FFF2-40B4-BE49-F238E27FC236}">
                    <a16:creationId xmlns:a16="http://schemas.microsoft.com/office/drawing/2014/main" id="{9CF4E85C-A1CD-B2A7-975E-273047B6C6B7}"/>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10" name="矩形: 圓角 9">
                <a:extLst>
                  <a:ext uri="{FF2B5EF4-FFF2-40B4-BE49-F238E27FC236}">
                    <a16:creationId xmlns:a16="http://schemas.microsoft.com/office/drawing/2014/main" id="{806DCD7A-33BB-0075-75A5-1E40AE062882}"/>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11" name="矩形: 圓角 10">
                <a:extLst>
                  <a:ext uri="{FF2B5EF4-FFF2-40B4-BE49-F238E27FC236}">
                    <a16:creationId xmlns:a16="http://schemas.microsoft.com/office/drawing/2014/main" id="{574315A1-9E32-0D01-044F-52273CD39105}"/>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12" name="矩形: 圓角 11">
                <a:extLst>
                  <a:ext uri="{FF2B5EF4-FFF2-40B4-BE49-F238E27FC236}">
                    <a16:creationId xmlns:a16="http://schemas.microsoft.com/office/drawing/2014/main" id="{A033FF6C-1DE8-3A82-B5AD-8F68076212A6}"/>
                  </a:ext>
                </a:extLst>
              </p:cNvPr>
              <p:cNvSpPr/>
              <p:nvPr/>
            </p:nvSpPr>
            <p:spPr>
              <a:xfrm>
                <a:off x="4722949" y="5343562"/>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3" name="矩形: 圓角 12">
                <a:extLst>
                  <a:ext uri="{FF2B5EF4-FFF2-40B4-BE49-F238E27FC236}">
                    <a16:creationId xmlns:a16="http://schemas.microsoft.com/office/drawing/2014/main" id="{5A83EEE5-2308-EEDD-3B0D-18D902ED2C9C}"/>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4" name="矩形: 圓角 13">
                <a:extLst>
                  <a:ext uri="{FF2B5EF4-FFF2-40B4-BE49-F238E27FC236}">
                    <a16:creationId xmlns:a16="http://schemas.microsoft.com/office/drawing/2014/main" id="{3C288B44-B070-DF5D-919E-9B6593743D63}"/>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5" name="接點: 肘形 14">
                <a:extLst>
                  <a:ext uri="{FF2B5EF4-FFF2-40B4-BE49-F238E27FC236}">
                    <a16:creationId xmlns:a16="http://schemas.microsoft.com/office/drawing/2014/main" id="{7895BEC3-EDA8-7B69-221A-1AA4CFA0EA8E}"/>
                  </a:ext>
                </a:extLst>
              </p:cNvPr>
              <p:cNvCxnSpPr>
                <a:cxnSpLocks/>
                <a:stCxn id="9" idx="3"/>
                <a:endCxn id="11"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911EBFB-613A-10EF-95DD-2362999F07C8}"/>
                  </a:ext>
                </a:extLst>
              </p:cNvPr>
              <p:cNvCxnSpPr>
                <a:stCxn id="9" idx="2"/>
                <a:endCxn id="10"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E56534B7-4F5B-D7AE-861C-857E9DC85E1B}"/>
                  </a:ext>
                </a:extLst>
              </p:cNvPr>
              <p:cNvCxnSpPr>
                <a:cxnSpLocks/>
                <a:stCxn id="10" idx="3"/>
                <a:endCxn id="7"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95ADFF1-687D-8003-21D0-E58CC4F69500}"/>
                  </a:ext>
                </a:extLst>
              </p:cNvPr>
              <p:cNvCxnSpPr>
                <a:stCxn id="11" idx="2"/>
                <a:endCxn id="12" idx="0"/>
              </p:cNvCxnSpPr>
              <p:nvPr/>
            </p:nvCxnSpPr>
            <p:spPr>
              <a:xfrm rot="5400000">
                <a:off x="5790045" y="5162373"/>
                <a:ext cx="362377"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BDDBFA6-CA5A-5A89-4670-3B4F17D3842E}"/>
                  </a:ext>
                </a:extLst>
              </p:cNvPr>
              <p:cNvCxnSpPr>
                <a:cxnSpLocks/>
                <a:stCxn id="7" idx="3"/>
                <a:endCxn id="8"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9E4845CE-5803-A456-92EA-9B0A5EF71334}"/>
                  </a:ext>
                </a:extLst>
              </p:cNvPr>
              <p:cNvCxnSpPr>
                <a:cxnSpLocks/>
                <a:stCxn id="7" idx="2"/>
                <a:endCxn id="13"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DBB9A7CB-7530-3E3D-6134-5F103DB8735A}"/>
                  </a:ext>
                </a:extLst>
              </p:cNvPr>
              <p:cNvCxnSpPr>
                <a:cxnSpLocks/>
                <a:stCxn id="7" idx="2"/>
                <a:endCxn id="14"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4ACB2E23-85C4-5D1F-8331-6B16093BAB49}"/>
                  </a:ext>
                </a:extLst>
              </p:cNvPr>
              <p:cNvCxnSpPr>
                <a:stCxn id="10" idx="3"/>
                <a:endCxn id="11"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44F1FEA8-EAE3-23B9-1B98-B7DF1B0C3420}"/>
                  </a:ext>
                </a:extLst>
              </p:cNvPr>
              <p:cNvCxnSpPr>
                <a:stCxn id="11" idx="3"/>
                <a:endCxn id="8" idx="1"/>
              </p:cNvCxnSpPr>
              <p:nvPr/>
            </p:nvCxnSpPr>
            <p:spPr>
              <a:xfrm flipV="1">
                <a:off x="7219517" y="4081815"/>
                <a:ext cx="1463834" cy="593046"/>
              </a:xfrm>
              <a:prstGeom prst="bentConnector3">
                <a:avLst>
                  <a:gd name="adj1" fmla="val 50000"/>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E87F407C-328A-69BE-B1FC-ECAA8D026E4E}"/>
                  </a:ext>
                </a:extLst>
              </p:cNvPr>
              <p:cNvCxnSpPr>
                <a:cxnSpLocks/>
                <a:stCxn id="7" idx="2"/>
                <a:endCxn id="11"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96AAC3F6-CFD0-5477-3132-038539EE1B0F}"/>
                  </a:ext>
                </a:extLst>
              </p:cNvPr>
              <p:cNvCxnSpPr>
                <a:cxnSpLocks/>
                <a:stCxn id="9" idx="0"/>
                <a:endCxn id="7"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E45DA1C-1E80-4847-4252-13210C3CE4A0}"/>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7" name="文字方塊 26">
                <a:extLst>
                  <a:ext uri="{FF2B5EF4-FFF2-40B4-BE49-F238E27FC236}">
                    <a16:creationId xmlns:a16="http://schemas.microsoft.com/office/drawing/2014/main" id="{63CCD718-C6F6-7C03-C448-B83EFD266322}"/>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8" name="文字方塊 27">
                <a:extLst>
                  <a:ext uri="{FF2B5EF4-FFF2-40B4-BE49-F238E27FC236}">
                    <a16:creationId xmlns:a16="http://schemas.microsoft.com/office/drawing/2014/main" id="{03C8CCE0-DCA3-DD5A-C8FD-4045A10E6387}"/>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9" name="文字方塊 28">
                <a:extLst>
                  <a:ext uri="{FF2B5EF4-FFF2-40B4-BE49-F238E27FC236}">
                    <a16:creationId xmlns:a16="http://schemas.microsoft.com/office/drawing/2014/main" id="{82FAA405-E6EF-FDD9-A0D3-F80CF96A8862}"/>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30" name="文字方塊 29">
                <a:extLst>
                  <a:ext uri="{FF2B5EF4-FFF2-40B4-BE49-F238E27FC236}">
                    <a16:creationId xmlns:a16="http://schemas.microsoft.com/office/drawing/2014/main" id="{B1E2C8EF-3B59-DE3F-BC1F-5AA366F2AECE}"/>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grpSp>
      </p:grpSp>
    </p:spTree>
    <p:extLst>
      <p:ext uri="{BB962C8B-B14F-4D97-AF65-F5344CB8AC3E}">
        <p14:creationId xmlns:p14="http://schemas.microsoft.com/office/powerpoint/2010/main" val="25499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4551" y="0"/>
            <a:ext cx="7062253" cy="7007873"/>
          </a:xfrm>
        </p:spPr>
      </p:pic>
      <p:sp>
        <p:nvSpPr>
          <p:cNvPr id="6" name="矩形 5">
            <a:extLst>
              <a:ext uri="{FF2B5EF4-FFF2-40B4-BE49-F238E27FC236}">
                <a16:creationId xmlns:a16="http://schemas.microsoft.com/office/drawing/2014/main" id="{C393B4AC-3E98-17DD-61E1-1C592A535033}"/>
              </a:ext>
            </a:extLst>
          </p:cNvPr>
          <p:cNvSpPr/>
          <p:nvPr/>
        </p:nvSpPr>
        <p:spPr>
          <a:xfrm>
            <a:off x="5514551" y="1"/>
            <a:ext cx="7062253"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693D35D9-F6FA-D879-73E0-752F3B0A26C7}"/>
              </a:ext>
            </a:extLst>
          </p:cNvPr>
          <p:cNvPicPr>
            <a:picLocks noChangeAspect="1"/>
          </p:cNvPicPr>
          <p:nvPr/>
        </p:nvPicPr>
        <p:blipFill>
          <a:blip r:embed="rId4"/>
          <a:stretch>
            <a:fillRect/>
          </a:stretch>
        </p:blipFill>
        <p:spPr>
          <a:xfrm>
            <a:off x="756902" y="2187277"/>
            <a:ext cx="10076033" cy="3329021"/>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336981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124635"/>
            <a:ext cx="5181600" cy="4052328"/>
          </a:xfrm>
        </p:spPr>
        <p:txBody>
          <a:bodyPr>
            <a:normAutofit fontScale="92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124635"/>
            <a:ext cx="5181600" cy="4052328"/>
          </a:xfrm>
        </p:spPr>
        <p:txBody>
          <a:bodyPr vert="horz" lIns="91440" tIns="45720" rIns="91440" bIns="45720" rtlCol="0">
            <a:normAutofit fontScale="92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2685" y="302173"/>
            <a:ext cx="1028700" cy="552450"/>
          </a:xfrm>
          <a:prstGeom prst="rect">
            <a:avLst/>
          </a:prstGeom>
        </p:spPr>
      </p:pic>
      <p:sp>
        <p:nvSpPr>
          <p:cNvPr id="7" name="標題 3">
            <a:extLst>
              <a:ext uri="{FF2B5EF4-FFF2-40B4-BE49-F238E27FC236}">
                <a16:creationId xmlns:a16="http://schemas.microsoft.com/office/drawing/2014/main" id="{8EDB85F3-22DB-C738-6E7C-AA6142FA2F97}"/>
              </a:ext>
            </a:extLst>
          </p:cNvPr>
          <p:cNvSpPr txBox="1">
            <a:spLocks/>
          </p:cNvSpPr>
          <p:nvPr/>
        </p:nvSpPr>
        <p:spPr>
          <a:xfrm>
            <a:off x="838200" y="7744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目　錄</a:t>
            </a:r>
          </a:p>
        </p:txBody>
      </p:sp>
      <p:sp>
        <p:nvSpPr>
          <p:cNvPr id="4" name="文字方塊 3">
            <a:extLst>
              <a:ext uri="{FF2B5EF4-FFF2-40B4-BE49-F238E27FC236}">
                <a16:creationId xmlns:a16="http://schemas.microsoft.com/office/drawing/2014/main" id="{F57B1A3D-34B6-7101-C4F0-5A37C0E987A2}"/>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最後再改</a:t>
            </a:r>
          </a:p>
        </p:txBody>
      </p:sp>
    </p:spTree>
    <p:extLst>
      <p:ext uri="{BB962C8B-B14F-4D97-AF65-F5344CB8AC3E}">
        <p14:creationId xmlns:p14="http://schemas.microsoft.com/office/powerpoint/2010/main" val="346317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 </a:t>
            </a:r>
            <a:r>
              <a:rPr lang="en-US" altLang="zh-TW" dirty="0"/>
              <a:t>–</a:t>
            </a:r>
            <a:r>
              <a:rPr lang="zh-TW" altLang="en-US" dirty="0"/>
              <a:t> 前後端開發的任務牆</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86184" y="1787341"/>
            <a:ext cx="7586381" cy="3656943"/>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21027"/>
          <a:stretch/>
        </p:blipFill>
        <p:spPr>
          <a:xfrm>
            <a:off x="6292643" y="3168381"/>
            <a:ext cx="5446516" cy="3324494"/>
          </a:xfrm>
        </p:spPr>
      </p:pic>
    </p:spTree>
    <p:extLst>
      <p:ext uri="{BB962C8B-B14F-4D97-AF65-F5344CB8AC3E}">
        <p14:creationId xmlns:p14="http://schemas.microsoft.com/office/powerpoint/2010/main" val="422658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62948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
        <p:nvSpPr>
          <p:cNvPr id="2" name="文字方塊 1">
            <a:extLst>
              <a:ext uri="{FF2B5EF4-FFF2-40B4-BE49-F238E27FC236}">
                <a16:creationId xmlns:a16="http://schemas.microsoft.com/office/drawing/2014/main" id="{88AA4A12-7AF1-E1A0-0793-8B795F764FA6}"/>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737720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en-US" dirty="0"/>
              <a:t>其他工具</a:t>
            </a:r>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協作工具：</a:t>
            </a:r>
            <a:r>
              <a:rPr lang="en-US" altLang="zh-TW" dirty="0"/>
              <a:t>Notion</a:t>
            </a:r>
            <a:r>
              <a:rPr lang="zh-TW" altLang="en-US" dirty="0"/>
              <a:t>、</a:t>
            </a:r>
            <a:r>
              <a:rPr lang="en-US" altLang="zh-TW" dirty="0"/>
              <a:t>Git </a:t>
            </a:r>
          </a:p>
        </p:txBody>
      </p:sp>
      <p:sp>
        <p:nvSpPr>
          <p:cNvPr id="5" name="內容版面配置區 4">
            <a:extLst>
              <a:ext uri="{FF2B5EF4-FFF2-40B4-BE49-F238E27FC236}">
                <a16:creationId xmlns:a16="http://schemas.microsoft.com/office/drawing/2014/main" id="{9D708073-3B05-390D-BC1D-BBDAA3AEA652}"/>
              </a:ext>
            </a:extLst>
          </p:cNvPr>
          <p:cNvSpPr>
            <a:spLocks noGrp="1"/>
          </p:cNvSpPr>
          <p:nvPr>
            <p:ph sz="half" idx="2"/>
          </p:nvPr>
        </p:nvSpPr>
        <p:spPr/>
        <p:txBody>
          <a:bodyPr/>
          <a:lstStyle/>
          <a:p>
            <a:r>
              <a:rPr lang="zh-TW" altLang="en-US" dirty="0"/>
              <a:t>規劃工具：</a:t>
            </a:r>
            <a:r>
              <a:rPr lang="en-US" altLang="zh-TW" dirty="0"/>
              <a:t>drow.io</a:t>
            </a:r>
            <a:r>
              <a:rPr lang="zh-TW" altLang="en-US" dirty="0"/>
              <a:t>、</a:t>
            </a:r>
            <a:r>
              <a:rPr lang="en-US" altLang="zh-TW" dirty="0" err="1"/>
              <a:t>whimscal</a:t>
            </a:r>
            <a:r>
              <a:rPr lang="zh-TW" altLang="en-US" dirty="0"/>
              <a:t>、</a:t>
            </a:r>
            <a:r>
              <a:rPr lang="en-US" altLang="zh-TW" dirty="0"/>
              <a:t>Figma</a:t>
            </a:r>
            <a:endParaRPr lang="zh-TW" altLang="en-US" dirty="0"/>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
        <p:nvSpPr>
          <p:cNvPr id="6" name="文字方塊 5">
            <a:extLst>
              <a:ext uri="{FF2B5EF4-FFF2-40B4-BE49-F238E27FC236}">
                <a16:creationId xmlns:a16="http://schemas.microsoft.com/office/drawing/2014/main" id="{99D0EDAA-647F-259B-D2D2-D40949084173}"/>
              </a:ext>
            </a:extLst>
          </p:cNvPr>
          <p:cNvSpPr txBox="1"/>
          <p:nvPr/>
        </p:nvSpPr>
        <p:spPr>
          <a:xfrm>
            <a:off x="10172773" y="230188"/>
            <a:ext cx="1800493" cy="369332"/>
          </a:xfrm>
          <a:prstGeom prst="rect">
            <a:avLst/>
          </a:prstGeom>
          <a:solidFill>
            <a:srgbClr val="FAEEE2"/>
          </a:solidFill>
        </p:spPr>
        <p:txBody>
          <a:bodyPr wrap="none" rtlCol="0">
            <a:spAutoFit/>
          </a:bodyPr>
          <a:lstStyle/>
          <a:p>
            <a:r>
              <a:rPr lang="zh-TW" altLang="en-US" dirty="0"/>
              <a:t>優化圖片及呈現</a:t>
            </a:r>
          </a:p>
        </p:txBody>
      </p:sp>
    </p:spTree>
    <p:extLst>
      <p:ext uri="{BB962C8B-B14F-4D97-AF65-F5344CB8AC3E}">
        <p14:creationId xmlns:p14="http://schemas.microsoft.com/office/powerpoint/2010/main" val="289488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Tree>
    <p:extLst>
      <p:ext uri="{BB962C8B-B14F-4D97-AF65-F5344CB8AC3E}">
        <p14:creationId xmlns:p14="http://schemas.microsoft.com/office/powerpoint/2010/main" val="337862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754F39-CE2E-52F6-B076-2D7953E6D19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23F48C4-A7C6-1D19-D849-350BA34B5D65}"/>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1557917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13CBC-552C-613F-F5EC-88FDD460C14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57826C3-6034-8711-0B38-E8E8A62F9CF9}"/>
              </a:ext>
            </a:extLst>
          </p:cNvPr>
          <p:cNvSpPr>
            <a:spLocks noGrp="1"/>
          </p:cNvSpPr>
          <p:nvPr>
            <p:ph idx="1"/>
          </p:nvPr>
        </p:nvSpPr>
        <p:spPr/>
        <p:txBody>
          <a:bodyPr>
            <a:normAutofit/>
          </a:bodyPr>
          <a:lstStyle/>
          <a:p>
            <a:r>
              <a:rPr lang="zh-TW" altLang="en-US" b="0" i="0" dirty="0">
                <a:solidFill>
                  <a:srgbClr val="000000"/>
                </a:solidFill>
                <a:effectLst/>
                <a:latin typeface="inherit"/>
              </a:rPr>
              <a:t>在專案初始時有幸負責到前兩個里程碑，在這兩個階段大家要一起決定專案大方向及整體設計，需要密集地進行內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外部雙向溝通，過程中時常擔心自己是否思考不夠全面而有所疏漏，在跟設計師溝通時也曾因為抓不到頻率而苦惱過，透過這次經驗切身體會到所謂「軟技能」的重要性。好在有隊友們的包容及</a:t>
            </a:r>
            <a:r>
              <a:rPr lang="en-US" altLang="zh-TW" b="0" i="0" dirty="0">
                <a:solidFill>
                  <a:srgbClr val="000000"/>
                </a:solidFill>
                <a:effectLst/>
                <a:latin typeface="inherit"/>
              </a:rPr>
              <a:t>Carry, </a:t>
            </a:r>
            <a:r>
              <a:rPr lang="zh-TW" altLang="en-US" b="0" i="0" dirty="0">
                <a:solidFill>
                  <a:srgbClr val="000000"/>
                </a:solidFill>
                <a:effectLst/>
                <a:latin typeface="inherit"/>
              </a:rPr>
              <a:t>最後還是很順利地進行下去。</a:t>
            </a:r>
            <a:endParaRPr lang="zh-TW" altLang="en-US" dirty="0"/>
          </a:p>
        </p:txBody>
      </p:sp>
    </p:spTree>
    <p:extLst>
      <p:ext uri="{BB962C8B-B14F-4D97-AF65-F5344CB8AC3E}">
        <p14:creationId xmlns:p14="http://schemas.microsoft.com/office/powerpoint/2010/main" val="283101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設計系統 </a:t>
            </a:r>
            <a:r>
              <a:rPr lang="en-US" altLang="zh-TW" dirty="0"/>
              <a:t>–</a:t>
            </a:r>
            <a:r>
              <a:rPr lang="zh-TW" altLang="en-US" dirty="0"/>
              <a:t> 與設計師溝通</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745346"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62383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r>
              <a:rPr lang="zh-TW" altLang="en-US" dirty="0"/>
              <a:t>使用新技術</a:t>
            </a:r>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r>
              <a:rPr lang="en-US" altLang="zh-TW" dirty="0" err="1"/>
              <a:t>Nuxt</a:t>
            </a:r>
            <a:endParaRPr lang="zh-TW" altLang="en-US" dirty="0"/>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r>
              <a:rPr lang="en-US" altLang="zh-TW" dirty="0">
                <a:solidFill>
                  <a:srgbClr val="2D6DA9"/>
                </a:solidFill>
              </a:rPr>
              <a:t>TypeScript</a:t>
            </a:r>
          </a:p>
          <a:p>
            <a:endParaRPr lang="zh-TW" altLang="en-US" dirty="0">
              <a:solidFill>
                <a:srgbClr val="2D6DA9"/>
              </a:solidFill>
            </a:endParaRPr>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r>
              <a:rPr lang="en-US" altLang="zh-TW" dirty="0"/>
              <a:t>UI</a:t>
            </a:r>
            <a:endParaRPr lang="zh-TW" altLang="en-US" dirty="0"/>
          </a:p>
        </p:txBody>
      </p:sp>
    </p:spTree>
    <p:extLst>
      <p:ext uri="{BB962C8B-B14F-4D97-AF65-F5344CB8AC3E}">
        <p14:creationId xmlns:p14="http://schemas.microsoft.com/office/powerpoint/2010/main" val="3747633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04A46A-D00A-0218-2D1D-1CFA11CAD87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CD1E9D6-20F7-D42B-CDFA-E7DFD96F62FB}"/>
              </a:ext>
            </a:extLst>
          </p:cNvPr>
          <p:cNvSpPr>
            <a:spLocks noGrp="1"/>
          </p:cNvSpPr>
          <p:nvPr>
            <p:ph idx="1"/>
          </p:nvPr>
        </p:nvSpPr>
        <p:spPr/>
        <p:txBody>
          <a:bodyPr>
            <a:normAutofit/>
          </a:bodyPr>
          <a:lstStyle/>
          <a:p>
            <a:r>
              <a:rPr lang="zh-TW" altLang="en-US" b="0" i="0" dirty="0">
                <a:solidFill>
                  <a:srgbClr val="000000"/>
                </a:solidFill>
                <a:effectLst/>
                <a:latin typeface="inherit"/>
              </a:rPr>
              <a:t>學習新技術後直接應用在專案上大概是最實在也最痛苦的練習方式，若要一句話帶過大概就是「痛並快樂著」（？）前期雖然盡可能瘋狂補充技術知識，但開發上難免還是會碰到束手無策的窘境。過程雖然痛苦，但當實作出規劃的功能時，成就感也是難以形容。</a:t>
            </a:r>
            <a:endParaRPr lang="zh-TW" altLang="en-US" dirty="0"/>
          </a:p>
        </p:txBody>
      </p:sp>
    </p:spTree>
    <p:extLst>
      <p:ext uri="{BB962C8B-B14F-4D97-AF65-F5344CB8AC3E}">
        <p14:creationId xmlns:p14="http://schemas.microsoft.com/office/powerpoint/2010/main" val="2571423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253416" y="1128094"/>
            <a:ext cx="3200399" cy="562594"/>
          </a:xfrm>
        </p:spPr>
        <p:txBody>
          <a:bodyPr anchor="t">
            <a:normAutofit/>
          </a:bodyPr>
          <a:lstStyle/>
          <a:p>
            <a:r>
              <a:rPr lang="zh-TW" altLang="en-US" sz="3200" dirty="0"/>
              <a:t>一切的起點 </a:t>
            </a:r>
            <a:r>
              <a:rPr lang="en-US" altLang="zh-TW" sz="3200" dirty="0"/>
              <a:t>...</a:t>
            </a:r>
            <a:endParaRPr lang="zh-TW" altLang="en-US" sz="3200"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253416" y="2200275"/>
            <a:ext cx="3200399" cy="3976688"/>
          </a:xfrm>
        </p:spPr>
        <p:txBody>
          <a:bodyPr>
            <a:normAutofit/>
          </a:bodyPr>
          <a:lstStyle/>
          <a:p>
            <a:r>
              <a:rPr lang="zh-TW" altLang="en-US" dirty="0"/>
              <a:t>初識</a:t>
            </a:r>
            <a:endParaRPr lang="en-US" altLang="zh-TW" dirty="0"/>
          </a:p>
          <a:p>
            <a:r>
              <a:rPr lang="zh-TW" altLang="en-US" dirty="0"/>
              <a:t>訂定專題題目</a:t>
            </a:r>
            <a:endParaRPr lang="en-US" altLang="zh-TW" dirty="0"/>
          </a:p>
          <a:p>
            <a:r>
              <a:rPr lang="zh-TW" altLang="en-US" dirty="0"/>
              <a:t>討論、發想</a:t>
            </a:r>
          </a:p>
        </p:txBody>
      </p:sp>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653579-17CA-312B-50C6-61F9FF37426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9DC8413-F313-AA84-B17E-1634F12730FA}"/>
              </a:ext>
            </a:extLst>
          </p:cNvPr>
          <p:cNvSpPr>
            <a:spLocks noGrp="1"/>
          </p:cNvSpPr>
          <p:nvPr>
            <p:ph idx="1"/>
          </p:nvPr>
        </p:nvSpPr>
        <p:spPr/>
        <p:txBody>
          <a:bodyPr/>
          <a:lstStyle/>
          <a:p>
            <a:r>
              <a:rPr lang="zh-TW" altLang="en-US" dirty="0"/>
              <a:t>跟組員討論問題，學到解決問題的觀念跟方法。</a:t>
            </a:r>
          </a:p>
          <a:p>
            <a:r>
              <a:rPr lang="zh-TW" altLang="en-US" dirty="0"/>
              <a:t>例如有些問題不知道怎麼解，是因為底子不夠紮實。需要去補足底層的觀念。</a:t>
            </a:r>
          </a:p>
        </p:txBody>
      </p:sp>
    </p:spTree>
    <p:extLst>
      <p:ext uri="{BB962C8B-B14F-4D97-AF65-F5344CB8AC3E}">
        <p14:creationId xmlns:p14="http://schemas.microsoft.com/office/powerpoint/2010/main" val="3883391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666594-7D0B-73D4-7731-511B91354E5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CE12A5E-C683-6CAB-822B-BE9BE9BF1C39}"/>
              </a:ext>
            </a:extLst>
          </p:cNvPr>
          <p:cNvSpPr>
            <a:spLocks noGrp="1"/>
          </p:cNvSpPr>
          <p:nvPr>
            <p:ph idx="1"/>
          </p:nvPr>
        </p:nvSpPr>
        <p:spPr/>
        <p:txBody>
          <a:bodyPr>
            <a:normAutofit lnSpcReduction="10000"/>
          </a:bodyPr>
          <a:lstStyle/>
          <a:p>
            <a:r>
              <a:rPr lang="zh-TW" altLang="en-US" b="0" i="0" dirty="0">
                <a:solidFill>
                  <a:srgbClr val="000000"/>
                </a:solidFill>
                <a:effectLst/>
                <a:latin typeface="inherit"/>
              </a:rPr>
              <a:t>由於以前就有使用募資網站的經驗，這次可以實作出一個像模像樣的作品真的讓我感到很有成就感。尤其在每個人都還要兼顧自身工作及身體狀況下，實際開發時間真的不多，卻能克服各種複雜的功能，有這樣的完成度。 過程中和一群原本素昧平生的夥伴們慢慢熟悉、彼此交流工作經驗也十分有趣，三個多月來堅持每週固定開會，通話的時間比家人還長（？）我們大概是這段時間最熟悉彼此聲音的人了</a:t>
            </a:r>
            <a:r>
              <a:rPr lang="en-US" altLang="zh-TW" b="0" i="0" dirty="0">
                <a:solidFill>
                  <a:srgbClr val="000000"/>
                </a:solidFill>
                <a:effectLst/>
                <a:latin typeface="inherit"/>
              </a:rPr>
              <a:t>XD</a:t>
            </a:r>
          </a:p>
          <a:p>
            <a:pPr marL="0" indent="0">
              <a:buNone/>
            </a:pPr>
            <a:endParaRPr lang="zh-TW" altLang="en-US" dirty="0"/>
          </a:p>
        </p:txBody>
      </p:sp>
    </p:spTree>
    <p:extLst>
      <p:ext uri="{BB962C8B-B14F-4D97-AF65-F5344CB8AC3E}">
        <p14:creationId xmlns:p14="http://schemas.microsoft.com/office/powerpoint/2010/main" val="373254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149FD-7FFC-454B-6BC3-75F48E90B7B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C3356B4-038D-311C-20F3-9E1A97DB9D09}"/>
              </a:ext>
            </a:extLst>
          </p:cNvPr>
          <p:cNvSpPr>
            <a:spLocks noGrp="1"/>
          </p:cNvSpPr>
          <p:nvPr>
            <p:ph idx="1"/>
          </p:nvPr>
        </p:nvSpPr>
        <p:spPr/>
        <p:txBody>
          <a:bodyPr/>
          <a:lstStyle/>
          <a:p>
            <a:r>
              <a:rPr lang="zh-TW" altLang="en-US" dirty="0"/>
              <a:t>第一次參與製作這麼複雜的網站，我覺得有有這麼多頁面和功能真的很棒</a:t>
            </a:r>
            <a:r>
              <a:rPr lang="en-US" altLang="zh-TW" dirty="0"/>
              <a:t>XD</a:t>
            </a:r>
          </a:p>
          <a:p>
            <a:r>
              <a:rPr lang="en-US" altLang="zh-TW" dirty="0"/>
              <a:t>Api </a:t>
            </a:r>
            <a:r>
              <a:rPr lang="zh-TW" altLang="en-US" dirty="0"/>
              <a:t>開發近</a:t>
            </a:r>
            <a:r>
              <a:rPr lang="en-US" altLang="zh-TW" dirty="0"/>
              <a:t>95</a:t>
            </a:r>
            <a:r>
              <a:rPr lang="zh-TW" altLang="en-US" dirty="0"/>
              <a:t>成 </a:t>
            </a:r>
            <a:r>
              <a:rPr lang="en-US" altLang="zh-TW" dirty="0"/>
              <a:t>(?)</a:t>
            </a:r>
          </a:p>
          <a:p>
            <a:r>
              <a:rPr lang="zh-TW" altLang="en-US" dirty="0"/>
              <a:t>前端頁面完成</a:t>
            </a:r>
            <a:r>
              <a:rPr lang="en-US" altLang="zh-TW" dirty="0"/>
              <a:t>2</a:t>
            </a:r>
            <a:r>
              <a:rPr lang="zh-TW" altLang="en-US" dirty="0"/>
              <a:t>個角色端 </a:t>
            </a:r>
            <a:r>
              <a:rPr lang="en-US" altLang="zh-TW" dirty="0"/>
              <a:t>(?)</a:t>
            </a:r>
            <a:br>
              <a:rPr lang="en-US" altLang="zh-TW" dirty="0"/>
            </a:br>
            <a:endParaRPr lang="zh-TW" altLang="en-US" dirty="0"/>
          </a:p>
        </p:txBody>
      </p:sp>
    </p:spTree>
    <p:extLst>
      <p:ext uri="{BB962C8B-B14F-4D97-AF65-F5344CB8AC3E}">
        <p14:creationId xmlns:p14="http://schemas.microsoft.com/office/powerpoint/2010/main" val="12938316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4386000" y="1825625"/>
            <a:ext cx="3420000"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7933800" y="1825625"/>
            <a:ext cx="3420000"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8382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8382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646331" cy="369332"/>
          </a:xfrm>
          <a:prstGeom prst="rect">
            <a:avLst/>
          </a:prstGeom>
          <a:solidFill>
            <a:srgbClr val="FAEEE2"/>
          </a:solidFill>
        </p:spPr>
        <p:txBody>
          <a:bodyPr wrap="none" rtlCol="0">
            <a:spAutoFit/>
          </a:bodyPr>
          <a:lstStyle/>
          <a:p>
            <a:r>
              <a:rPr lang="zh-TW" altLang="en-US" dirty="0"/>
              <a:t>優化</a:t>
            </a:r>
          </a:p>
        </p:txBody>
      </p:sp>
    </p:spTree>
    <p:extLst>
      <p:ext uri="{BB962C8B-B14F-4D97-AF65-F5344CB8AC3E}">
        <p14:creationId xmlns:p14="http://schemas.microsoft.com/office/powerpoint/2010/main" val="1452060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sz="half" idx="1"/>
          </p:nvPr>
        </p:nvSpPr>
        <p:spPr/>
        <p:txBody>
          <a:bodyPr/>
          <a:lstStyle/>
          <a:p>
            <a:pPr marL="0" indent="0">
              <a:buNone/>
            </a:pPr>
            <a:r>
              <a:rPr lang="zh-TW" altLang="en-US" dirty="0"/>
              <a:t>居然有辦法每週</a:t>
            </a:r>
            <a:endParaRPr lang="en-US" altLang="zh-TW" dirty="0"/>
          </a:p>
          <a:p>
            <a:pPr marL="0" indent="0">
              <a:buNone/>
            </a:pPr>
            <a:r>
              <a:rPr lang="zh-TW" altLang="en-US" dirty="0"/>
              <a:t>開2次小組會議</a:t>
            </a:r>
            <a:endParaRPr lang="en-US" altLang="zh-TW" dirty="0"/>
          </a:p>
          <a:p>
            <a:pPr marL="0" indent="0">
              <a:buNone/>
            </a:pPr>
            <a:r>
              <a:rPr lang="zh-TW" altLang="en-US" dirty="0"/>
              <a:t>＋1次教練討論</a:t>
            </a:r>
          </a:p>
          <a:p>
            <a:endParaRPr lang="zh-TW" altLang="en-US" dirty="0"/>
          </a:p>
        </p:txBody>
      </p:sp>
      <p:sp>
        <p:nvSpPr>
          <p:cNvPr id="7" name="內容版面配置區 6">
            <a:extLst>
              <a:ext uri="{FF2B5EF4-FFF2-40B4-BE49-F238E27FC236}">
                <a16:creationId xmlns:a16="http://schemas.microsoft.com/office/drawing/2014/main" id="{0668481F-168F-5DC2-FA4B-8DD83EC805A2}"/>
              </a:ext>
            </a:extLst>
          </p:cNvPr>
          <p:cNvSpPr>
            <a:spLocks noGrp="1"/>
          </p:cNvSpPr>
          <p:nvPr>
            <p:ph sz="half" idx="2"/>
          </p:nvPr>
        </p:nvSpPr>
        <p:spPr/>
        <p:txBody>
          <a:bodyPr/>
          <a:lstStyle/>
          <a:p>
            <a:endParaRPr lang="zh-TW" altLang="en-US"/>
          </a:p>
        </p:txBody>
      </p:sp>
      <p:sp>
        <p:nvSpPr>
          <p:cNvPr id="8" name="內容版面配置區 7">
            <a:extLst>
              <a:ext uri="{FF2B5EF4-FFF2-40B4-BE49-F238E27FC236}">
                <a16:creationId xmlns:a16="http://schemas.microsoft.com/office/drawing/2014/main" id="{0D0ED327-A4A6-10AB-97FF-9F5D5070525D}"/>
              </a:ext>
            </a:extLst>
          </p:cNvPr>
          <p:cNvSpPr>
            <a:spLocks noGrp="1"/>
          </p:cNvSpPr>
          <p:nvPr>
            <p:ph sz="quarter" idx="13"/>
          </p:nvPr>
        </p:nvSpPr>
        <p:spPr/>
        <p:txBody>
          <a:bodyPr/>
          <a:lstStyle/>
          <a:p>
            <a:endParaRPr lang="zh-TW" altLang="en-US"/>
          </a:p>
        </p:txBody>
      </p:sp>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877163" cy="369332"/>
          </a:xfrm>
          <a:prstGeom prst="rect">
            <a:avLst/>
          </a:prstGeom>
          <a:solidFill>
            <a:srgbClr val="FAEEE2"/>
          </a:solidFill>
        </p:spPr>
        <p:txBody>
          <a:bodyPr wrap="none" rtlCol="0">
            <a:spAutoFit/>
          </a:bodyPr>
          <a:lstStyle/>
          <a:p>
            <a:r>
              <a:rPr lang="zh-TW" altLang="en-US" dirty="0"/>
              <a:t>待整合</a:t>
            </a:r>
          </a:p>
        </p:txBody>
      </p:sp>
      <p:pic>
        <p:nvPicPr>
          <p:cNvPr id="6" name="圖片 5">
            <a:extLst>
              <a:ext uri="{FF2B5EF4-FFF2-40B4-BE49-F238E27FC236}">
                <a16:creationId xmlns:a16="http://schemas.microsoft.com/office/drawing/2014/main" id="{E7E9EC61-5AA2-A147-A37D-2C50470A227D}"/>
              </a:ext>
            </a:extLst>
          </p:cNvPr>
          <p:cNvPicPr>
            <a:picLocks noChangeAspect="1"/>
          </p:cNvPicPr>
          <p:nvPr/>
        </p:nvPicPr>
        <p:blipFill>
          <a:blip r:embed="rId3"/>
          <a:stretch>
            <a:fillRect/>
          </a:stretch>
        </p:blipFill>
        <p:spPr>
          <a:xfrm>
            <a:off x="4384308" y="2005997"/>
            <a:ext cx="6056785" cy="3411474"/>
          </a:xfrm>
          <a:prstGeom prst="rect">
            <a:avLst/>
          </a:prstGeom>
        </p:spPr>
      </p:pic>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366" y="2615597"/>
            <a:ext cx="8622983"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169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9EB75A-1C9D-A107-CF78-C3144640DE22}"/>
              </a:ext>
            </a:extLst>
          </p:cNvPr>
          <p:cNvSpPr>
            <a:spLocks noGrp="1"/>
          </p:cNvSpPr>
          <p:nvPr>
            <p:ph type="title"/>
          </p:nvPr>
        </p:nvSpPr>
        <p:spPr/>
        <p:txBody>
          <a:bodyPr/>
          <a:lstStyle/>
          <a:p>
            <a:r>
              <a:rPr lang="zh-TW" altLang="en-US" dirty="0"/>
              <a:t>認真開會的證明</a:t>
            </a:r>
          </a:p>
        </p:txBody>
      </p:sp>
      <p:pic>
        <p:nvPicPr>
          <p:cNvPr id="6" name="內容版面配置區 5" descr="一張含有 文字, 螢幕擷取畫面, 軟體, 多媒體軟體 的圖片&#10;&#10;自動產生的描述">
            <a:extLst>
              <a:ext uri="{FF2B5EF4-FFF2-40B4-BE49-F238E27FC236}">
                <a16:creationId xmlns:a16="http://schemas.microsoft.com/office/drawing/2014/main" id="{66065C2E-AF55-DADB-D96D-8D5F9252AB2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38254"/>
            <a:ext cx="5181600" cy="2926079"/>
          </a:xfrm>
        </p:spPr>
      </p:pic>
      <p:pic>
        <p:nvPicPr>
          <p:cNvPr id="1028" name="Picture 4">
            <a:extLst>
              <a:ext uri="{FF2B5EF4-FFF2-40B4-BE49-F238E27FC236}">
                <a16:creationId xmlns:a16="http://schemas.microsoft.com/office/drawing/2014/main" id="{8FEDFC43-ED04-A3F6-0546-B9009AFD342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235037"/>
            <a:ext cx="5181600" cy="3532514"/>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994B9E9B-46F5-5FFC-467C-00B1B9EF7BA4}"/>
              </a:ext>
            </a:extLst>
          </p:cNvPr>
          <p:cNvSpPr txBox="1"/>
          <p:nvPr/>
        </p:nvSpPr>
        <p:spPr>
          <a:xfrm>
            <a:off x="10959353" y="230188"/>
            <a:ext cx="877163" cy="369332"/>
          </a:xfrm>
          <a:prstGeom prst="rect">
            <a:avLst/>
          </a:prstGeom>
          <a:solidFill>
            <a:srgbClr val="FAEEE2"/>
          </a:solidFill>
        </p:spPr>
        <p:txBody>
          <a:bodyPr wrap="none" rtlCol="0">
            <a:spAutoFit/>
          </a:bodyPr>
          <a:lstStyle/>
          <a:p>
            <a:r>
              <a:rPr lang="zh-TW" altLang="en-US" dirty="0"/>
              <a:t>待整合</a:t>
            </a:r>
          </a:p>
        </p:txBody>
      </p:sp>
    </p:spTree>
    <p:extLst>
      <p:ext uri="{BB962C8B-B14F-4D97-AF65-F5344CB8AC3E}">
        <p14:creationId xmlns:p14="http://schemas.microsoft.com/office/powerpoint/2010/main" val="17048207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178e9fb-ab52-4563-907a-1e809b9dc068&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2238</TotalTime>
  <Words>3248</Words>
  <Application>Microsoft Office PowerPoint</Application>
  <PresentationFormat>寬螢幕</PresentationFormat>
  <Paragraphs>270</Paragraphs>
  <Slides>47</Slides>
  <Notes>24</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47</vt:i4>
      </vt:variant>
    </vt:vector>
  </HeadingPairs>
  <TitlesOfParts>
    <vt:vector size="57"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PowerPoint 簡報</vt:lpstr>
      <vt:lpstr>起心動念</vt:lpstr>
      <vt:lpstr>一切的起點 ...</vt:lpstr>
      <vt:lpstr>團隊成員</vt:lpstr>
      <vt:lpstr>概念發想、企劃</vt:lpstr>
      <vt:lpstr>開發時程</vt:lpstr>
      <vt:lpstr>時程</vt:lpstr>
      <vt:lpstr>認真開會的證明</vt:lpstr>
      <vt:lpstr>概念發想</vt:lpstr>
      <vt:lpstr>使用者故事</vt:lpstr>
      <vt:lpstr>規劃平台架構</vt:lpstr>
      <vt:lpstr>繪製 Wireframe</vt:lpstr>
      <vt:lpstr>頁面設計</vt:lpstr>
      <vt:lpstr>Wireframe 與 設計稿</vt:lpstr>
      <vt:lpstr>開發過程</vt:lpstr>
      <vt:lpstr>API 規格</vt:lpstr>
      <vt:lpstr>ERD</vt:lpstr>
      <vt:lpstr>前端路由規劃</vt:lpstr>
      <vt:lpstr>實作 – 前後端開發的任務牆</vt:lpstr>
      <vt:lpstr>使用技術</vt:lpstr>
      <vt:lpstr>使用技術</vt:lpstr>
      <vt:lpstr>其他工具</vt:lpstr>
      <vt:lpstr>平台功能展示</vt:lpstr>
      <vt:lpstr>平台功能展示</vt:lpstr>
      <vt:lpstr>問題與解方 挑戰和突破</vt:lpstr>
      <vt:lpstr>PowerPoint 簡報</vt:lpstr>
      <vt:lpstr>PowerPoint 簡報</vt:lpstr>
      <vt:lpstr>設計系統 – 與設計師溝通</vt:lpstr>
      <vt:lpstr>使用新技術</vt:lpstr>
      <vt:lpstr>PowerPoint 簡報</vt:lpstr>
      <vt:lpstr>PowerPoint 簡報</vt:lpstr>
      <vt:lpstr>PowerPoint 簡報</vt:lpstr>
      <vt:lpstr>PowerPoint 簡報</vt:lpstr>
      <vt:lpstr>PowerPoint 簡報</vt:lpstr>
      <vt:lpstr>PowerPoint 簡報</vt:lpstr>
      <vt:lpstr>PowerPoint 簡報</vt:lpstr>
      <vt:lpstr>最喜歡的點、巧思</vt:lpstr>
      <vt:lpstr>資料建置</vt:lpstr>
      <vt:lpstr>Loading</vt:lpstr>
      <vt:lpstr>贊助結帳的 `補整數`</vt:lpstr>
      <vt:lpstr>心得</vt:lpstr>
      <vt:lpstr>PowerPoint 簡報</vt:lpstr>
      <vt:lpstr>PowerPoint 簡報</vt:lpstr>
      <vt:lpstr>PowerPoint 簡報</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49</cp:revision>
  <dcterms:created xsi:type="dcterms:W3CDTF">2023-06-17T15:43:24Z</dcterms:created>
  <dcterms:modified xsi:type="dcterms:W3CDTF">2023-06-30T17:12:43Z</dcterms:modified>
</cp:coreProperties>
</file>